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65" r:id="rId5"/>
    <p:sldId id="269" r:id="rId6"/>
    <p:sldId id="271" r:id="rId7"/>
    <p:sldId id="258" r:id="rId8"/>
    <p:sldId id="263" r:id="rId9"/>
    <p:sldId id="270" r:id="rId1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7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E6EF3-8565-42A9-88A3-2BDAD89F65D4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13"/>
            <a:ext cx="5438140" cy="44677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63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92134-4167-4563-B26B-37C7B637E9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39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92134-4167-4563-B26B-37C7B637E9C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42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C3DE-49F5-48F3-AD26-54A22AB8D734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244B-C5CA-45BA-B840-38222DE8C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25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C3DE-49F5-48F3-AD26-54A22AB8D734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244B-C5CA-45BA-B840-38222DE8C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66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C3DE-49F5-48F3-AD26-54A22AB8D734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244B-C5CA-45BA-B840-38222DE8C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44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C3DE-49F5-48F3-AD26-54A22AB8D734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244B-C5CA-45BA-B840-38222DE8C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66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C3DE-49F5-48F3-AD26-54A22AB8D734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244B-C5CA-45BA-B840-38222DE8C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72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C3DE-49F5-48F3-AD26-54A22AB8D734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244B-C5CA-45BA-B840-38222DE8C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42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C3DE-49F5-48F3-AD26-54A22AB8D734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244B-C5CA-45BA-B840-38222DE8C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89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C3DE-49F5-48F3-AD26-54A22AB8D734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244B-C5CA-45BA-B840-38222DE8C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8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C3DE-49F5-48F3-AD26-54A22AB8D734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244B-C5CA-45BA-B840-38222DE8C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6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C3DE-49F5-48F3-AD26-54A22AB8D734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244B-C5CA-45BA-B840-38222DE8C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8964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C3DE-49F5-48F3-AD26-54A22AB8D734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244B-C5CA-45BA-B840-38222DE8C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89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1C3DE-49F5-48F3-AD26-54A22AB8D734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C244B-C5CA-45BA-B840-38222DE8C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46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S:\COMMUNICATION\LOGO\Image haute définition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48" y="260649"/>
            <a:ext cx="5901688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5788A1E-1032-791C-AC19-B499B9019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648" y="3212976"/>
            <a:ext cx="6405744" cy="32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3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fr-FR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Initia</a:t>
            </a:r>
            <a:r>
              <a:rPr lang="fr-FR" dirty="0" err="1"/>
              <a:t>DROIT</a:t>
            </a:r>
            <a:br>
              <a:rPr lang="fr-FR" dirty="0"/>
            </a:br>
            <a:r>
              <a:rPr lang="fr-FR" sz="5300" dirty="0">
                <a:latin typeface="Baskerville Old Face" panose="02020602080505020303" pitchFamily="18" charset="0"/>
                <a:cs typeface="MV Boli" panose="02000500030200090000" pitchFamily="2" charset="0"/>
              </a:rPr>
              <a:t>Qui sommes-nous ?</a:t>
            </a:r>
            <a:br>
              <a:rPr lang="fr-FR" sz="5300" dirty="0">
                <a:latin typeface="Baskerville Old Face" panose="02020602080505020303" pitchFamily="18" charset="0"/>
                <a:cs typeface="MV Boli" panose="02000500030200090000" pitchFamily="2" charset="0"/>
              </a:rPr>
            </a:br>
            <a:endParaRPr lang="fr-FR" sz="5300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sz="2600" dirty="0">
                <a:latin typeface="Baskerville Old Face" panose="02020602080505020303" pitchFamily="18" charset="0"/>
                <a:cs typeface="MV Boli" panose="02000500030200090000" pitchFamily="2" charset="0"/>
              </a:rPr>
              <a:t>Association </a:t>
            </a:r>
            <a:r>
              <a:rPr lang="fr-FR" sz="2600" b="1" dirty="0">
                <a:latin typeface="Baskerville Old Face" panose="02020602080505020303" pitchFamily="18" charset="0"/>
                <a:cs typeface="MV Boli" panose="02000500030200090000" pitchFamily="2" charset="0"/>
              </a:rPr>
              <a:t>R</a:t>
            </a:r>
            <a:r>
              <a:rPr lang="fr-FR" sz="2600" dirty="0">
                <a:latin typeface="Baskerville Old Face" panose="02020602080505020303" pitchFamily="18" charset="0"/>
                <a:cs typeface="MV Boli" panose="02000500030200090000" pitchFamily="2" charset="0"/>
              </a:rPr>
              <a:t>econnue d’</a:t>
            </a:r>
            <a:r>
              <a:rPr lang="fr-FR" sz="2600" b="1" dirty="0">
                <a:latin typeface="Baskerville Old Face" panose="02020602080505020303" pitchFamily="18" charset="0"/>
                <a:cs typeface="MV Boli" panose="02000500030200090000" pitchFamily="2" charset="0"/>
              </a:rPr>
              <a:t>U</a:t>
            </a:r>
            <a:r>
              <a:rPr lang="fr-FR" sz="2600" dirty="0">
                <a:latin typeface="Baskerville Old Face" panose="02020602080505020303" pitchFamily="18" charset="0"/>
                <a:cs typeface="MV Boli" panose="02000500030200090000" pitchFamily="2" charset="0"/>
              </a:rPr>
              <a:t>tilité </a:t>
            </a:r>
            <a:r>
              <a:rPr lang="fr-FR" sz="2600" b="1" dirty="0">
                <a:latin typeface="Baskerville Old Face" panose="02020602080505020303" pitchFamily="18" charset="0"/>
                <a:cs typeface="MV Boli" panose="02000500030200090000" pitchFamily="2" charset="0"/>
              </a:rPr>
              <a:t>P</a:t>
            </a:r>
            <a:r>
              <a:rPr lang="fr-FR" sz="2600" dirty="0">
                <a:latin typeface="Baskerville Old Face" panose="02020602080505020303" pitchFamily="18" charset="0"/>
                <a:cs typeface="MV Boli" panose="02000500030200090000" pitchFamily="2" charset="0"/>
              </a:rPr>
              <a:t>ublique sous convention avec les Ministères de l’Education Nationale et de la Justice</a:t>
            </a:r>
            <a:br>
              <a:rPr lang="fr-FR" sz="2600" dirty="0">
                <a:latin typeface="Baskerville Old Face" panose="02020602080505020303" pitchFamily="18" charset="0"/>
                <a:cs typeface="MV Boli" panose="02000500030200090000" pitchFamily="2" charset="0"/>
              </a:rPr>
            </a:br>
            <a:endParaRPr lang="fr-FR" sz="2600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  <a:p>
            <a:r>
              <a:rPr lang="fr-FR" sz="2600" dirty="0">
                <a:latin typeface="Baskerville Old Face" panose="02020602080505020303" pitchFamily="18" charset="0"/>
                <a:cs typeface="MV Boli" panose="02000500030200090000" pitchFamily="2" charset="0"/>
              </a:rPr>
              <a:t>Apolitique, aconfessionnelle et sans but lucratif</a:t>
            </a:r>
            <a:br>
              <a:rPr lang="fr-FR" sz="2600" dirty="0">
                <a:latin typeface="Baskerville Old Face" panose="02020602080505020303" pitchFamily="18" charset="0"/>
                <a:cs typeface="MV Boli" panose="02000500030200090000" pitchFamily="2" charset="0"/>
              </a:rPr>
            </a:br>
            <a:endParaRPr lang="fr-FR" sz="2600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  <a:p>
            <a:r>
              <a:rPr lang="fr-FR" sz="2600" dirty="0">
                <a:latin typeface="Baskerville Old Face" panose="02020602080505020303" pitchFamily="18" charset="0"/>
                <a:cs typeface="MV Boli" panose="02000500030200090000" pitchFamily="2" charset="0"/>
              </a:rPr>
              <a:t>Composée à ce jour de </a:t>
            </a:r>
            <a:r>
              <a:rPr lang="fr-FR" sz="2600" b="1" dirty="0">
                <a:latin typeface="Baskerville Old Face" panose="02020602080505020303" pitchFamily="18" charset="0"/>
                <a:cs typeface="MV Boli" panose="02000500030200090000" pitchFamily="2" charset="0"/>
              </a:rPr>
              <a:t>1300 avocats bénévoles </a:t>
            </a:r>
            <a:r>
              <a:rPr lang="fr-FR" sz="2600" dirty="0">
                <a:latin typeface="Baskerville Old Face" panose="02020602080505020303" pitchFamily="18" charset="0"/>
                <a:cs typeface="MV Boli" panose="02000500030200090000" pitchFamily="2" charset="0"/>
              </a:rPr>
              <a:t>qui interviennent dans les classes de collèges et de lycées</a:t>
            </a:r>
            <a:br>
              <a:rPr lang="fr-FR" sz="2600" dirty="0">
                <a:latin typeface="Baskerville Old Face" panose="02020602080505020303" pitchFamily="18" charset="0"/>
                <a:cs typeface="MV Boli" panose="02000500030200090000" pitchFamily="2" charset="0"/>
              </a:rPr>
            </a:br>
            <a:endParaRPr lang="fr-FR" sz="2600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  <a:p>
            <a:r>
              <a:rPr lang="fr-FR" sz="2600" dirty="0">
                <a:latin typeface="Baskerville Old Face" panose="02020602080505020303" pitchFamily="18" charset="0"/>
                <a:cs typeface="MV Boli" panose="02000500030200090000" pitchFamily="2" charset="0"/>
              </a:rPr>
              <a:t>20 ans d’expérience</a:t>
            </a:r>
            <a:br>
              <a:rPr lang="fr-FR" sz="2600" dirty="0">
                <a:latin typeface="Baskerville Old Face" panose="02020602080505020303" pitchFamily="18" charset="0"/>
                <a:cs typeface="MV Boli" panose="02000500030200090000" pitchFamily="2" charset="0"/>
              </a:rPr>
            </a:br>
            <a:endParaRPr lang="fr-FR" sz="2600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  <a:p>
            <a:r>
              <a:rPr lang="fr-FR" sz="2600" dirty="0">
                <a:latin typeface="Baskerville Old Face" panose="02020602080505020303" pitchFamily="18" charset="0"/>
                <a:cs typeface="MV Boli" panose="02000500030200090000" pitchFamily="2" charset="0"/>
              </a:rPr>
              <a:t>32 Barreaux partenaires dont le Barreau de Paris</a:t>
            </a:r>
          </a:p>
          <a:p>
            <a:pPr marL="0" indent="0">
              <a:buNone/>
            </a:pPr>
            <a:r>
              <a:rPr lang="fr-FR" sz="2400" dirty="0">
                <a:latin typeface="Baskerville Old Face" panose="02020602080505020303" pitchFamily="18" charset="0"/>
              </a:rPr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89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28728"/>
            <a:ext cx="8229600" cy="14761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Initia</a:t>
            </a:r>
            <a:r>
              <a:rPr lang="fr-FR" dirty="0" err="1"/>
              <a:t>DROIT</a:t>
            </a:r>
            <a:br>
              <a:rPr lang="fr-FR" dirty="0"/>
            </a:br>
            <a:r>
              <a:rPr lang="fr-FR" sz="5300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cs typeface="MV Boli" panose="02000500030200090000" pitchFamily="2" charset="0"/>
              </a:rPr>
              <a:t>Que faisons-nous ?</a:t>
            </a:r>
            <a:br>
              <a:rPr lang="fr-FR" sz="5300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cs typeface="MV Boli" panose="02000500030200090000" pitchFamily="2" charset="0"/>
              </a:rPr>
            </a:br>
            <a:endParaRPr lang="fr-FR" sz="5300" b="1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  <a:cs typeface="MV Boli" panose="0200050003020009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20888"/>
            <a:ext cx="8507288" cy="3993307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>
              <a:lnSpc>
                <a:spcPct val="80000"/>
              </a:lnSpc>
            </a:pPr>
            <a:r>
              <a:rPr lang="fr-FR" sz="2800" dirty="0">
                <a:latin typeface="Baskerville Old Face" panose="02020602080505020303" pitchFamily="18" charset="0"/>
                <a:cs typeface="MV Boli" panose="02000500030200090000" pitchFamily="2" charset="0"/>
              </a:rPr>
              <a:t>Via les interventions nous contribuons à une </a:t>
            </a:r>
            <a:r>
              <a:rPr lang="fr-FR" sz="2800" b="1" dirty="0">
                <a:latin typeface="Baskerville Old Face" panose="02020602080505020303" pitchFamily="18" charset="0"/>
                <a:cs typeface="MV Boli" panose="02000500030200090000" pitchFamily="2" charset="0"/>
              </a:rPr>
              <a:t>éducation </a:t>
            </a:r>
            <a:br>
              <a:rPr lang="fr-FR" sz="2800" b="1" dirty="0">
                <a:latin typeface="Baskerville Old Face" panose="02020602080505020303" pitchFamily="18" charset="0"/>
                <a:cs typeface="MV Boli" panose="02000500030200090000" pitchFamily="2" charset="0"/>
              </a:rPr>
            </a:br>
            <a:r>
              <a:rPr lang="fr-FR" sz="2800" b="1" dirty="0">
                <a:latin typeface="Baskerville Old Face" panose="02020602080505020303" pitchFamily="18" charset="0"/>
                <a:cs typeface="MV Boli" panose="02000500030200090000" pitchFamily="2" charset="0"/>
              </a:rPr>
              <a:t>à la citoyenneté </a:t>
            </a:r>
            <a:r>
              <a:rPr lang="fr-FR" sz="2800" dirty="0">
                <a:latin typeface="Baskerville Old Face" panose="02020602080505020303" pitchFamily="18" charset="0"/>
                <a:cs typeface="MV Boli" panose="02000500030200090000" pitchFamily="2" charset="0"/>
              </a:rPr>
              <a:t>par le droit, « ciment de la Démocratie »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fr-FR" sz="2800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  <a:p>
            <a:pPr>
              <a:lnSpc>
                <a:spcPct val="80000"/>
              </a:lnSpc>
            </a:pPr>
            <a:r>
              <a:rPr lang="fr-FR" sz="2800" b="1" dirty="0">
                <a:latin typeface="Baskerville Old Face" panose="02020602080505020303" pitchFamily="18" charset="0"/>
                <a:cs typeface="MV Boli" panose="02000500030200090000" pitchFamily="2" charset="0"/>
              </a:rPr>
              <a:t>Notre mission </a:t>
            </a:r>
            <a:r>
              <a:rPr lang="fr-FR" sz="2800" dirty="0">
                <a:latin typeface="Baskerville Old Face" panose="02020602080505020303" pitchFamily="18" charset="0"/>
                <a:cs typeface="MV Boli" panose="02000500030200090000" pitchFamily="2" charset="0"/>
              </a:rPr>
              <a:t>: Démontrer et faire comprendre aux nouvelles générations le sens du contrat social dont chacun est à la fois acteur et bénéficiaire </a:t>
            </a:r>
          </a:p>
          <a:p>
            <a:pPr marL="0" indent="0">
              <a:buFont typeface="Arial" pitchFamily="34" charset="0"/>
              <a:buNone/>
            </a:pPr>
            <a:endParaRPr lang="fr-FR" sz="3100" dirty="0">
              <a:latin typeface="Lucida Sans" pitchFamily="34" charset="0"/>
            </a:endParaRPr>
          </a:p>
          <a:p>
            <a:pPr marL="0" lvl="1" indent="0">
              <a:buFont typeface="Arial" pitchFamily="34" charset="0"/>
              <a:buNone/>
            </a:pPr>
            <a:endParaRPr lang="fr-FR" sz="3100" dirty="0">
              <a:latin typeface="Lucida Sans" pitchFamily="34" charset="0"/>
            </a:endParaRPr>
          </a:p>
          <a:p>
            <a:pPr marL="0" lvl="1" indent="0">
              <a:buFont typeface="Arial" pitchFamily="34" charset="0"/>
              <a:buNone/>
            </a:pPr>
            <a:endParaRPr lang="fr-FR" sz="3100" dirty="0">
              <a:latin typeface="Lucida Sans" pitchFamily="34" charset="0"/>
            </a:endParaRPr>
          </a:p>
          <a:p>
            <a:pPr marL="0" lvl="1" indent="0">
              <a:buFont typeface="Arial" pitchFamily="34" charset="0"/>
              <a:buNone/>
            </a:pPr>
            <a:endParaRPr lang="fr-FR" sz="3100" dirty="0">
              <a:latin typeface="Lucida Sans" pitchFamily="34" charset="0"/>
            </a:endParaRPr>
          </a:p>
          <a:p>
            <a:pPr marL="0" lvl="1" indent="0">
              <a:buFont typeface="Arial" pitchFamily="34" charset="0"/>
              <a:buNone/>
            </a:pPr>
            <a:endParaRPr lang="fr-FR" sz="3100" dirty="0">
              <a:latin typeface="Lucida Sans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fr-FR" sz="3100" dirty="0">
              <a:latin typeface="Lucida Sans" pitchFamily="34" charset="0"/>
            </a:endParaRP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7707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cs typeface="MV Boli" panose="02000500030200090000" pitchFamily="2" charset="0"/>
              </a:rPr>
              <a:t>Méthode &amp; Thèmes proposés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fr-FR" dirty="0"/>
          </a:p>
          <a:p>
            <a:pPr>
              <a:lnSpc>
                <a:spcPct val="90000"/>
              </a:lnSpc>
            </a:pPr>
            <a:r>
              <a:rPr lang="fr-FR" sz="2400" dirty="0">
                <a:latin typeface="Baskerville Old Face" panose="02020602080505020303" pitchFamily="18" charset="0"/>
                <a:cs typeface="MV Boli" panose="02000500030200090000" pitchFamily="2" charset="0"/>
              </a:rPr>
              <a:t>S’appuyant sur une </a:t>
            </a:r>
            <a:r>
              <a:rPr lang="fr-FR" sz="2400" b="1" dirty="0">
                <a:latin typeface="Baskerville Old Face" panose="02020602080505020303" pitchFamily="18" charset="0"/>
                <a:cs typeface="MV Boli" panose="02000500030200090000" pitchFamily="2" charset="0"/>
              </a:rPr>
              <a:t>jurisprudence,</a:t>
            </a:r>
            <a:r>
              <a:rPr lang="fr-FR" sz="2400" dirty="0">
                <a:latin typeface="Baskerville Old Face" panose="02020602080505020303" pitchFamily="18" charset="0"/>
                <a:cs typeface="MV Boli" panose="02000500030200090000" pitchFamily="2" charset="0"/>
              </a:rPr>
              <a:t> la méthode interactive permet aux élèves de s’approprier les règles par le dialogue et de prendre conscience de l’omniprésence/utilité du Droit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sz="2400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  <a:p>
            <a:pPr>
              <a:lnSpc>
                <a:spcPct val="90000"/>
              </a:lnSpc>
            </a:pPr>
            <a:r>
              <a:rPr lang="fr-FR" sz="2400" dirty="0">
                <a:latin typeface="Baskerville Old Face" panose="02020602080505020303" pitchFamily="18" charset="0"/>
                <a:cs typeface="MV Boli" panose="02000500030200090000" pitchFamily="2" charset="0"/>
              </a:rPr>
              <a:t>Près de </a:t>
            </a:r>
            <a:r>
              <a:rPr lang="fr-FR" sz="2400" b="1" dirty="0">
                <a:latin typeface="Baskerville Old Face" panose="02020602080505020303" pitchFamily="18" charset="0"/>
                <a:cs typeface="MV Boli" panose="02000500030200090000" pitchFamily="2" charset="0"/>
              </a:rPr>
              <a:t>400 cas pratiques </a:t>
            </a:r>
            <a:r>
              <a:rPr lang="fr-FR" sz="2400" dirty="0">
                <a:latin typeface="Baskerville Old Face" panose="02020602080505020303" pitchFamily="18" charset="0"/>
                <a:cs typeface="MV Boli" panose="02000500030200090000" pitchFamily="2" charset="0"/>
              </a:rPr>
              <a:t>(jurisprudences, synthèses &amp; questions) répertoriés et mis à jour chaque année</a:t>
            </a:r>
          </a:p>
          <a:p>
            <a:pPr>
              <a:lnSpc>
                <a:spcPct val="90000"/>
              </a:lnSpc>
            </a:pPr>
            <a:endParaRPr lang="fr-FR" sz="2400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  <a:p>
            <a:pPr>
              <a:lnSpc>
                <a:spcPct val="90000"/>
              </a:lnSpc>
            </a:pPr>
            <a:r>
              <a:rPr lang="fr-FR" sz="2400" dirty="0">
                <a:latin typeface="Baskerville Old Face" panose="02020602080505020303" pitchFamily="18" charset="0"/>
                <a:cs typeface="MV Boli" panose="02000500030200090000" pitchFamily="2" charset="0"/>
              </a:rPr>
              <a:t>Les thèmes d’interventions, conformes aux programmes officiels,  couvrent de </a:t>
            </a:r>
            <a:r>
              <a:rPr lang="fr-FR" sz="2400" b="1" dirty="0">
                <a:latin typeface="Baskerville Old Face" panose="02020602080505020303" pitchFamily="18" charset="0"/>
                <a:cs typeface="MV Boli" panose="02000500030200090000" pitchFamily="2" charset="0"/>
              </a:rPr>
              <a:t>nombreux domaines du Droit </a:t>
            </a:r>
            <a:r>
              <a:rPr lang="fr-FR" sz="2400" dirty="0">
                <a:latin typeface="Baskerville Old Face" panose="02020602080505020303" pitchFamily="18" charset="0"/>
                <a:cs typeface="MV Boli" panose="02000500030200090000" pitchFamily="2" charset="0"/>
              </a:rPr>
              <a:t>(internet, pénal, entreprise, environnement...)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450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cs typeface="MV Boli" panose="02000500030200090000" pitchFamily="2" charset="0"/>
              </a:rPr>
              <a:t>Modalités d’intervention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sz="2400" dirty="0"/>
          </a:p>
          <a:p>
            <a:r>
              <a:rPr lang="fr-FR" sz="2600" dirty="0">
                <a:latin typeface="Baskerville Old Face" panose="02020602080505020303" pitchFamily="18" charset="0"/>
                <a:cs typeface="MV Boli" panose="02000500030200090000" pitchFamily="2" charset="0"/>
              </a:rPr>
              <a:t>Avant d’être affectés dans les classes, les avocats bénévoles reçoivent une formation à la « méthode </a:t>
            </a:r>
            <a:r>
              <a:rPr lang="fr-FR" sz="2600" dirty="0" err="1">
                <a:latin typeface="Baskerville Old Face" panose="02020602080505020303" pitchFamily="18" charset="0"/>
                <a:cs typeface="MV Boli" panose="02000500030200090000" pitchFamily="2" charset="0"/>
              </a:rPr>
              <a:t>InitiaDROIT</a:t>
            </a:r>
            <a:r>
              <a:rPr lang="fr-FR" sz="2600" dirty="0">
                <a:latin typeface="Baskerville Old Face" panose="02020602080505020303" pitchFamily="18" charset="0"/>
                <a:cs typeface="MV Boli" panose="02000500030200090000" pitchFamily="2" charset="0"/>
              </a:rPr>
              <a:t> »</a:t>
            </a:r>
            <a:br>
              <a:rPr lang="fr-FR" sz="2600" dirty="0">
                <a:latin typeface="Baskerville Old Face" panose="02020602080505020303" pitchFamily="18" charset="0"/>
                <a:cs typeface="MV Boli" panose="02000500030200090000" pitchFamily="2" charset="0"/>
              </a:rPr>
            </a:br>
            <a:endParaRPr lang="fr-FR" sz="2600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  <a:p>
            <a:r>
              <a:rPr lang="fr-FR" sz="2600" dirty="0">
                <a:latin typeface="Baskerville Old Face" panose="02020602080505020303" pitchFamily="18" charset="0"/>
                <a:cs typeface="MV Boli" panose="02000500030200090000" pitchFamily="2" charset="0"/>
              </a:rPr>
              <a:t>Ils interviennent 2 à 4 h dans l’année en fonction de leurs disponibilités</a:t>
            </a:r>
          </a:p>
          <a:p>
            <a:pPr marL="0" indent="0">
              <a:buFont typeface="Arial" pitchFamily="34" charset="0"/>
              <a:buNone/>
            </a:pPr>
            <a:endParaRPr lang="fr-FR" sz="2600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  <a:p>
            <a:r>
              <a:rPr lang="fr-FR" sz="2600" dirty="0">
                <a:latin typeface="Baskerville Old Face" panose="02020602080505020303" pitchFamily="18" charset="0"/>
                <a:cs typeface="MV Boli" panose="02000500030200090000" pitchFamily="2" charset="0"/>
              </a:rPr>
              <a:t>A la suite de l’intervention l’avocat, le professeur et les délégués de classes nous font parvenir leur fiche de suivi</a:t>
            </a:r>
          </a:p>
          <a:p>
            <a:pPr marL="0" indent="0">
              <a:buFont typeface="Arial" pitchFamily="34" charset="0"/>
              <a:buNone/>
            </a:pPr>
            <a:endParaRPr lang="fr-FR" sz="2600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  <a:p>
            <a:r>
              <a:rPr lang="fr-FR" sz="2600" dirty="0">
                <a:latin typeface="Baskerville Old Face" panose="02020602080505020303" pitchFamily="18" charset="0"/>
                <a:cs typeface="MV Boli" panose="02000500030200090000" pitchFamily="2" charset="0"/>
              </a:rPr>
              <a:t>Durant l’année scolaire 2023-2024, nos bénévoles sont intervenus </a:t>
            </a:r>
            <a:r>
              <a:rPr lang="fr-FR" sz="2600" b="1" dirty="0">
                <a:latin typeface="Baskerville Old Face" panose="02020602080505020303" pitchFamily="18" charset="0"/>
                <a:cs typeface="MV Boli" panose="02000500030200090000" pitchFamily="2" charset="0"/>
              </a:rPr>
              <a:t>2 693 heures auprès de 45 034 élèves</a:t>
            </a:r>
          </a:p>
          <a:p>
            <a:pPr marL="0" indent="0">
              <a:buNone/>
            </a:pPr>
            <a:endParaRPr lang="fr-FR" sz="2400" dirty="0">
              <a:latin typeface="Lucida Sans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431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8A9EEE0B-4E14-8BBC-84A8-FD74A2944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cs typeface="MV Boli" panose="02000500030200090000" pitchFamily="2" charset="0"/>
              </a:rPr>
              <a:t>La Coupe Nationale </a:t>
            </a:r>
            <a:b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cs typeface="MV Boli" panose="02000500030200090000" pitchFamily="2" charset="0"/>
              </a:rPr>
            </a:b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cs typeface="MV Boli" panose="02000500030200090000" pitchFamily="2" charset="0"/>
              </a:rPr>
              <a:t>des Elèves Citoyens</a:t>
            </a:r>
          </a:p>
        </p:txBody>
      </p:sp>
      <p:pic>
        <p:nvPicPr>
          <p:cNvPr id="10" name="Espace réservé du contenu 9" descr="Une image contenant intérieur, salle de concert, hall, gouvernement&#10;&#10;Description générée automatiquement">
            <a:extLst>
              <a:ext uri="{FF2B5EF4-FFF2-40B4-BE49-F238E27FC236}">
                <a16:creationId xmlns:a16="http://schemas.microsoft.com/office/drawing/2014/main" id="{C383F15D-2A52-4DC5-09A4-2285BB465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4" y="1716832"/>
            <a:ext cx="7711751" cy="5141168"/>
          </a:xfrm>
        </p:spPr>
      </p:pic>
    </p:spTree>
    <p:extLst>
      <p:ext uri="{BB962C8B-B14F-4D97-AF65-F5344CB8AC3E}">
        <p14:creationId xmlns:p14="http://schemas.microsoft.com/office/powerpoint/2010/main" val="868564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22734"/>
            <a:ext cx="8229600" cy="5658594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endParaRPr lang="fr-FR" sz="2400" dirty="0">
              <a:latin typeface="Lucida Sans" pitchFamily="34" charset="0"/>
            </a:endParaRPr>
          </a:p>
          <a:p>
            <a:pPr>
              <a:lnSpc>
                <a:spcPct val="110000"/>
              </a:lnSpc>
            </a:pPr>
            <a:r>
              <a:rPr lang="fr-FR" sz="5100" b="1" dirty="0">
                <a:latin typeface="Baskerville Old Face" panose="02020602080505020303" pitchFamily="18" charset="0"/>
                <a:cs typeface="MV Boli" panose="02000500030200090000" pitchFamily="2" charset="0"/>
              </a:rPr>
              <a:t>Concours</a:t>
            </a:r>
            <a:r>
              <a:rPr lang="fr-FR" sz="5100" dirty="0">
                <a:latin typeface="Baskerville Old Face" panose="02020602080505020303" pitchFamily="18" charset="0"/>
                <a:cs typeface="MV Boli" panose="02000500030200090000" pitchFamily="2" charset="0"/>
              </a:rPr>
              <a:t> organisé tous les deux ans, en partenariat avec les Ministères de l’Education Nationale et de la Justice ;</a:t>
            </a:r>
            <a:br>
              <a:rPr lang="fr-FR" sz="5100" dirty="0">
                <a:latin typeface="Baskerville Old Face" panose="02020602080505020303" pitchFamily="18" charset="0"/>
                <a:cs typeface="MV Boli" panose="02000500030200090000" pitchFamily="2" charset="0"/>
              </a:rPr>
            </a:br>
            <a:r>
              <a:rPr lang="fr-FR" sz="5100" dirty="0">
                <a:latin typeface="Baskerville Old Face" panose="02020602080505020303" pitchFamily="18" charset="0"/>
                <a:cs typeface="MV Boli" panose="02000500030200090000" pitchFamily="2" charset="0"/>
              </a:rPr>
              <a:t>la prochaine est déjà lancée sur le thème « le droit au service de la paix » et la finale aura lieu le 3 avril 2025 au CESE</a:t>
            </a:r>
            <a:br>
              <a:rPr lang="fr-FR" sz="5100" dirty="0">
                <a:latin typeface="Baskerville Old Face" panose="02020602080505020303" pitchFamily="18" charset="0"/>
                <a:cs typeface="MV Boli" panose="02000500030200090000" pitchFamily="2" charset="0"/>
              </a:rPr>
            </a:br>
            <a:endParaRPr lang="fr-FR" sz="5100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  <a:p>
            <a:pPr>
              <a:lnSpc>
                <a:spcPct val="110000"/>
              </a:lnSpc>
            </a:pPr>
            <a:r>
              <a:rPr lang="fr-FR" sz="5100" b="1" dirty="0">
                <a:latin typeface="Baskerville Old Face" panose="02020602080505020303" pitchFamily="18" charset="0"/>
                <a:cs typeface="MV Boli" panose="02000500030200090000" pitchFamily="2" charset="0"/>
              </a:rPr>
              <a:t>Toutes les classes du secondaire </a:t>
            </a:r>
            <a:r>
              <a:rPr lang="fr-FR" sz="5100" dirty="0">
                <a:latin typeface="Baskerville Old Face" panose="02020602080505020303" pitchFamily="18" charset="0"/>
                <a:cs typeface="MV Boli" panose="02000500030200090000" pitchFamily="2" charset="0"/>
              </a:rPr>
              <a:t>peuvent participer (établissements publics et privés sous contrat) dans l’ensemble</a:t>
            </a:r>
            <a:br>
              <a:rPr lang="fr-FR" sz="5100" dirty="0">
                <a:latin typeface="Baskerville Old Face" panose="02020602080505020303" pitchFamily="18" charset="0"/>
                <a:cs typeface="MV Boli" panose="02000500030200090000" pitchFamily="2" charset="0"/>
              </a:rPr>
            </a:br>
            <a:r>
              <a:rPr lang="fr-FR" sz="5100" dirty="0">
                <a:latin typeface="Baskerville Old Face" panose="02020602080505020303" pitchFamily="18" charset="0"/>
                <a:cs typeface="MV Boli" panose="02000500030200090000" pitchFamily="2" charset="0"/>
              </a:rPr>
              <a:t>du territoire</a:t>
            </a:r>
            <a:br>
              <a:rPr lang="fr-FR" sz="5100" dirty="0">
                <a:latin typeface="Baskerville Old Face" panose="02020602080505020303" pitchFamily="18" charset="0"/>
                <a:cs typeface="MV Boli" panose="02000500030200090000" pitchFamily="2" charset="0"/>
              </a:rPr>
            </a:br>
            <a:endParaRPr lang="fr-FR" sz="5100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  <a:p>
            <a:pPr>
              <a:lnSpc>
                <a:spcPct val="110000"/>
              </a:lnSpc>
            </a:pPr>
            <a:r>
              <a:rPr lang="fr-FR" sz="5100" b="1" dirty="0">
                <a:latin typeface="Baskerville Old Face" panose="02020602080505020303" pitchFamily="18" charset="0"/>
                <a:cs typeface="MV Boli" panose="02000500030200090000" pitchFamily="2" charset="0"/>
              </a:rPr>
              <a:t>Rédaction</a:t>
            </a:r>
            <a:r>
              <a:rPr lang="fr-FR" sz="5100" dirty="0">
                <a:latin typeface="Baskerville Old Face" panose="02020602080505020303" pitchFamily="18" charset="0"/>
                <a:cs typeface="MV Boli" panose="02000500030200090000" pitchFamily="2" charset="0"/>
              </a:rPr>
              <a:t> d’une copie collective</a:t>
            </a:r>
            <a:br>
              <a:rPr lang="fr-FR" sz="5100" dirty="0">
                <a:latin typeface="Baskerville Old Face" panose="02020602080505020303" pitchFamily="18" charset="0"/>
                <a:cs typeface="MV Boli" panose="02000500030200090000" pitchFamily="2" charset="0"/>
              </a:rPr>
            </a:br>
            <a:r>
              <a:rPr lang="fr-FR" sz="5100" dirty="0">
                <a:latin typeface="Baskerville Old Face" panose="02020602080505020303" pitchFamily="18" charset="0"/>
                <a:cs typeface="MV Boli" panose="02000500030200090000" pitchFamily="2" charset="0"/>
              </a:rPr>
              <a:t>Après deux sélections, </a:t>
            </a:r>
            <a:r>
              <a:rPr lang="fr-FR" sz="5100" b="1" dirty="0">
                <a:latin typeface="Baskerville Old Face" panose="02020602080505020303" pitchFamily="18" charset="0"/>
                <a:cs typeface="MV Boli" panose="02000500030200090000" pitchFamily="2" charset="0"/>
              </a:rPr>
              <a:t>plaidoirie</a:t>
            </a:r>
            <a:r>
              <a:rPr lang="fr-FR" sz="5100" dirty="0">
                <a:latin typeface="Baskerville Old Face" panose="02020602080505020303" pitchFamily="18" charset="0"/>
                <a:cs typeface="MV Boli" panose="02000500030200090000" pitchFamily="2" charset="0"/>
              </a:rPr>
              <a:t> des classes finalistes à Paris</a:t>
            </a:r>
            <a:br>
              <a:rPr lang="fr-FR" sz="5100" dirty="0">
                <a:latin typeface="Baskerville Old Face" panose="02020602080505020303" pitchFamily="18" charset="0"/>
                <a:cs typeface="MV Boli" panose="02000500030200090000" pitchFamily="2" charset="0"/>
              </a:rPr>
            </a:br>
            <a:endParaRPr lang="fr-FR" sz="5100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  <a:p>
            <a:pPr>
              <a:lnSpc>
                <a:spcPct val="110000"/>
              </a:lnSpc>
            </a:pPr>
            <a:r>
              <a:rPr lang="fr-FR" sz="5100" b="1" dirty="0">
                <a:latin typeface="Baskerville Old Face" panose="02020602080505020303" pitchFamily="18" charset="0"/>
                <a:cs typeface="MV Boli" panose="02000500030200090000" pitchFamily="2" charset="0"/>
              </a:rPr>
              <a:t>Remise des coupes </a:t>
            </a:r>
            <a:r>
              <a:rPr lang="fr-FR" sz="5100">
                <a:latin typeface="Baskerville Old Face" panose="02020602080505020303" pitchFamily="18" charset="0"/>
                <a:cs typeface="MV Boli" panose="02000500030200090000" pitchFamily="2" charset="0"/>
              </a:rPr>
              <a:t>aux 21  classes lauréates </a:t>
            </a:r>
            <a:r>
              <a:rPr lang="fr-FR" sz="5100" dirty="0">
                <a:latin typeface="Baskerville Old Face" panose="02020602080505020303" pitchFamily="18" charset="0"/>
                <a:cs typeface="MV Boli" panose="02000500030200090000" pitchFamily="2" charset="0"/>
              </a:rPr>
              <a:t>en présence des Ministres, Recteurs, Bâtonniers et Mécènes</a:t>
            </a:r>
          </a:p>
          <a:p>
            <a:endParaRPr lang="fr-FR" sz="2400" dirty="0">
              <a:latin typeface="Lucida Sans" pitchFamily="34" charset="0"/>
            </a:endParaRPr>
          </a:p>
          <a:p>
            <a:endParaRPr lang="fr-FR" sz="2400" dirty="0">
              <a:latin typeface="Lucida Sans" pitchFamily="34" charset="0"/>
            </a:endParaRPr>
          </a:p>
          <a:p>
            <a:pPr marL="0" indent="0">
              <a:buNone/>
            </a:pPr>
            <a:endParaRPr lang="fr-FR" sz="2400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73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0040" y="1916832"/>
            <a:ext cx="8332440" cy="468052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fr-FR" dirty="0"/>
          </a:p>
          <a:p>
            <a:pPr marL="0" indent="0">
              <a:buNone/>
            </a:pPr>
            <a:endParaRPr lang="fr-FR" dirty="0">
              <a:latin typeface="Lucida Sans" pitchFamily="34" charset="0"/>
            </a:endParaRPr>
          </a:p>
          <a:p>
            <a:pPr>
              <a:lnSpc>
                <a:spcPct val="110000"/>
              </a:lnSpc>
            </a:pPr>
            <a:r>
              <a:rPr lang="fr-FR" sz="4500" b="1" dirty="0">
                <a:latin typeface="Baskerville Old Face" panose="02020602080505020303" pitchFamily="18" charset="0"/>
                <a:cs typeface="MV Boli" panose="02000500030200090000" pitchFamily="2" charset="0"/>
              </a:rPr>
              <a:t>Développer </a:t>
            </a:r>
            <a:r>
              <a:rPr lang="fr-FR" sz="4500" dirty="0">
                <a:latin typeface="Baskerville Old Face" panose="02020602080505020303" pitchFamily="18" charset="0"/>
                <a:cs typeface="MV Boli" panose="02000500030200090000" pitchFamily="2" charset="0"/>
              </a:rPr>
              <a:t>l’action dans tous les Barreaux de France (163) afin de permettre à un maximum d’élèves de recevoir un avocat dans sa classe</a:t>
            </a:r>
          </a:p>
          <a:p>
            <a:pPr>
              <a:lnSpc>
                <a:spcPct val="110000"/>
              </a:lnSpc>
            </a:pPr>
            <a:endParaRPr lang="fr-FR" sz="4000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  <a:p>
            <a:pPr>
              <a:lnSpc>
                <a:spcPct val="110000"/>
              </a:lnSpc>
            </a:pPr>
            <a:r>
              <a:rPr lang="fr-FR" sz="4500" b="1" dirty="0">
                <a:latin typeface="Baskerville Old Face" panose="02020602080505020303" pitchFamily="18" charset="0"/>
                <a:cs typeface="MV Boli" panose="02000500030200090000" pitchFamily="2" charset="0"/>
              </a:rPr>
              <a:t>Augmenter</a:t>
            </a:r>
            <a:r>
              <a:rPr lang="fr-FR" sz="4500" dirty="0">
                <a:latin typeface="Baskerville Old Face" panose="02020602080505020303" pitchFamily="18" charset="0"/>
                <a:cs typeface="MV Boli" panose="02000500030200090000" pitchFamily="2" charset="0"/>
              </a:rPr>
              <a:t> la communication sur l’association</a:t>
            </a:r>
            <a:br>
              <a:rPr lang="fr-FR" sz="4500" dirty="0">
                <a:latin typeface="Baskerville Old Face" panose="02020602080505020303" pitchFamily="18" charset="0"/>
                <a:cs typeface="MV Boli" panose="02000500030200090000" pitchFamily="2" charset="0"/>
              </a:rPr>
            </a:br>
            <a:endParaRPr lang="fr-FR" sz="4500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  <a:p>
            <a:pPr>
              <a:lnSpc>
                <a:spcPct val="110000"/>
              </a:lnSpc>
            </a:pPr>
            <a:r>
              <a:rPr lang="fr-FR" sz="4500" b="1" dirty="0">
                <a:latin typeface="Baskerville Old Face" panose="02020602080505020303" pitchFamily="18" charset="0"/>
                <a:cs typeface="MV Boli" panose="02000500030200090000" pitchFamily="2" charset="0"/>
              </a:rPr>
              <a:t>Pérenniser</a:t>
            </a:r>
            <a:r>
              <a:rPr lang="fr-FR" sz="4500" dirty="0">
                <a:latin typeface="Baskerville Old Face" panose="02020602080505020303" pitchFamily="18" charset="0"/>
                <a:cs typeface="MV Boli" panose="02000500030200090000" pitchFamily="2" charset="0"/>
              </a:rPr>
              <a:t> la Coupe Nationale des Elèves Citoyens</a:t>
            </a:r>
          </a:p>
          <a:p>
            <a:endParaRPr lang="fr-FR" dirty="0">
              <a:latin typeface="Lucida Sans" pitchFamily="34" charset="0"/>
            </a:endParaRPr>
          </a:p>
          <a:p>
            <a:pPr marL="0" indent="0">
              <a:buNone/>
            </a:pPr>
            <a:r>
              <a:rPr lang="fr-FR" dirty="0">
                <a:latin typeface="Lucida Sans" pitchFamily="34" charset="0"/>
              </a:rPr>
              <a:t> </a:t>
            </a:r>
          </a:p>
          <a:p>
            <a:endParaRPr lang="fr-FR" sz="2200" dirty="0">
              <a:latin typeface="Lucida Sans" pitchFamily="34" charset="0"/>
            </a:endParaRPr>
          </a:p>
          <a:p>
            <a:endParaRPr lang="fr-FR" sz="2200" dirty="0">
              <a:latin typeface="Lucida Sans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60040" y="442990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cs typeface="MV Boli" panose="02000500030200090000" pitchFamily="2" charset="0"/>
              </a:rPr>
              <a:t>Nos projets</a:t>
            </a:r>
          </a:p>
        </p:txBody>
      </p:sp>
    </p:spTree>
    <p:extLst>
      <p:ext uri="{BB962C8B-B14F-4D97-AF65-F5344CB8AC3E}">
        <p14:creationId xmlns:p14="http://schemas.microsoft.com/office/powerpoint/2010/main" val="276590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88DBDA-1EE4-F5DF-9A2A-C4E873B72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z="4300" dirty="0">
              <a:solidFill>
                <a:schemeClr val="dk1"/>
              </a:solidFill>
              <a:latin typeface="Baskerville Old Face" panose="02020602080505020303" pitchFamily="18" charset="0"/>
              <a:ea typeface="+mn-ea"/>
              <a:cs typeface="MV Boli" panose="02000500030200090000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0BCD0C-4296-D870-D72B-6B3E522A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>
              <a:lnSpc>
                <a:spcPct val="90000"/>
              </a:lnSpc>
            </a:pPr>
            <a:r>
              <a:rPr lang="fr-FR" b="1" dirty="0">
                <a:solidFill>
                  <a:schemeClr val="dk1"/>
                </a:solidFill>
                <a:latin typeface="Baskerville Old Face" panose="02020602080505020303" pitchFamily="18" charset="0"/>
                <a:cs typeface="MV Boli" panose="02000500030200090000" pitchFamily="2" charset="0"/>
              </a:rPr>
              <a:t>Mécénat</a:t>
            </a:r>
            <a:r>
              <a:rPr lang="fr-FR" dirty="0">
                <a:solidFill>
                  <a:schemeClr val="dk1"/>
                </a:solidFill>
                <a:latin typeface="Baskerville Old Face" panose="02020602080505020303" pitchFamily="18" charset="0"/>
                <a:cs typeface="MV Boli" panose="02000500030200090000" pitchFamily="2" charset="0"/>
              </a:rPr>
              <a:t> pour valoriser l’image de l’entreprise (RSE) et donner une visibilité</a:t>
            </a:r>
          </a:p>
          <a:p>
            <a:pPr>
              <a:lnSpc>
                <a:spcPct val="90000"/>
              </a:lnSpc>
            </a:pPr>
            <a:endParaRPr lang="fr-FR" dirty="0">
              <a:solidFill>
                <a:schemeClr val="dk1"/>
              </a:solidFill>
              <a:latin typeface="Baskerville Old Face" panose="02020602080505020303" pitchFamily="18" charset="0"/>
              <a:cs typeface="MV Boli" panose="02000500030200090000" pitchFamily="2" charset="0"/>
            </a:endParaRPr>
          </a:p>
          <a:p>
            <a:pPr>
              <a:lnSpc>
                <a:spcPct val="90000"/>
              </a:lnSpc>
            </a:pPr>
            <a:r>
              <a:rPr lang="fr-FR" b="1" dirty="0">
                <a:solidFill>
                  <a:schemeClr val="dk1"/>
                </a:solidFill>
                <a:latin typeface="Baskerville Old Face" panose="02020602080505020303" pitchFamily="18" charset="0"/>
                <a:cs typeface="MV Boli" panose="02000500030200090000" pitchFamily="2" charset="0"/>
              </a:rPr>
              <a:t>Taxe d’Apprentissage </a:t>
            </a:r>
            <a:r>
              <a:rPr lang="fr-FR" dirty="0">
                <a:solidFill>
                  <a:schemeClr val="dk1"/>
                </a:solidFill>
                <a:latin typeface="Baskerville Old Face" panose="02020602080505020303" pitchFamily="18" charset="0"/>
                <a:cs typeface="MV Boli" panose="02000500030200090000" pitchFamily="2" charset="0"/>
              </a:rPr>
              <a:t>jusqu’à 13 % du solde</a:t>
            </a:r>
          </a:p>
          <a:p>
            <a:pPr>
              <a:lnSpc>
                <a:spcPct val="90000"/>
              </a:lnSpc>
            </a:pPr>
            <a:endParaRPr lang="fr-FR" dirty="0">
              <a:solidFill>
                <a:schemeClr val="dk1"/>
              </a:solidFill>
              <a:latin typeface="Baskerville Old Face" panose="02020602080505020303" pitchFamily="18" charset="0"/>
              <a:cs typeface="MV Boli" panose="02000500030200090000" pitchFamily="2" charset="0"/>
            </a:endParaRPr>
          </a:p>
          <a:p>
            <a:pPr>
              <a:lnSpc>
                <a:spcPct val="90000"/>
              </a:lnSpc>
            </a:pPr>
            <a:r>
              <a:rPr lang="fr-FR" b="1" dirty="0">
                <a:solidFill>
                  <a:schemeClr val="dk1"/>
                </a:solidFill>
                <a:latin typeface="Baskerville Old Face" panose="02020602080505020303" pitchFamily="18" charset="0"/>
                <a:cs typeface="MV Boli" panose="02000500030200090000" pitchFamily="2" charset="0"/>
              </a:rPr>
              <a:t>Dons</a:t>
            </a:r>
            <a:r>
              <a:rPr lang="fr-FR" dirty="0">
                <a:solidFill>
                  <a:schemeClr val="dk1"/>
                </a:solidFill>
                <a:latin typeface="Baskerville Old Face" panose="02020602080505020303" pitchFamily="18" charset="0"/>
                <a:cs typeface="MV Boli" panose="02000500030200090000" pitchFamily="2" charset="0"/>
              </a:rPr>
              <a:t> (objectifs définis)</a:t>
            </a:r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6BD0722-5E4F-8DD5-D8DF-B5A3592F93D4}"/>
              </a:ext>
            </a:extLst>
          </p:cNvPr>
          <p:cNvSpPr txBox="1">
            <a:spLocks/>
          </p:cNvSpPr>
          <p:nvPr/>
        </p:nvSpPr>
        <p:spPr>
          <a:xfrm>
            <a:off x="323528" y="274638"/>
            <a:ext cx="82296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cs typeface="MV Boli" panose="02000500030200090000" pitchFamily="2" charset="0"/>
              </a:rPr>
              <a:t>Comment nous aider ?</a:t>
            </a:r>
          </a:p>
        </p:txBody>
      </p:sp>
    </p:spTree>
    <p:extLst>
      <p:ext uri="{BB962C8B-B14F-4D97-AF65-F5344CB8AC3E}">
        <p14:creationId xmlns:p14="http://schemas.microsoft.com/office/powerpoint/2010/main" val="40497789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447</Words>
  <Application>Microsoft Office PowerPoint</Application>
  <PresentationFormat>Affichage à l'écran (4:3)</PresentationFormat>
  <Paragraphs>60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Baskerville Old Face</vt:lpstr>
      <vt:lpstr>Calibri</vt:lpstr>
      <vt:lpstr>Lucida Sans</vt:lpstr>
      <vt:lpstr>Thème Office</vt:lpstr>
      <vt:lpstr>Présentation PowerPoint</vt:lpstr>
      <vt:lpstr> InitiaDROIT Qui sommes-nous ? </vt:lpstr>
      <vt:lpstr> InitiaDROIT Que faisons-nous ? </vt:lpstr>
      <vt:lpstr>Méthode &amp; Thèmes proposés</vt:lpstr>
      <vt:lpstr>Modalités d’intervention</vt:lpstr>
      <vt:lpstr>La Coupe Nationale  des Elèves Citoyens</vt:lpstr>
      <vt:lpstr>Présentation PowerPoint</vt:lpstr>
      <vt:lpstr>Nos projets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JSORRIAUX</dc:creator>
  <cp:lastModifiedBy>Tania DUCHENNE</cp:lastModifiedBy>
  <cp:revision>73</cp:revision>
  <cp:lastPrinted>2024-10-15T09:31:19Z</cp:lastPrinted>
  <dcterms:created xsi:type="dcterms:W3CDTF">2015-11-02T09:59:21Z</dcterms:created>
  <dcterms:modified xsi:type="dcterms:W3CDTF">2024-10-15T14:00:14Z</dcterms:modified>
</cp:coreProperties>
</file>